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7588"/>
  <p:notesSz cx="6888163" cy="100203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39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6200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8975" y="4759325"/>
            <a:ext cx="5508625" cy="4508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4713" y="762000"/>
            <a:ext cx="2598737" cy="37576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8975" y="4759325"/>
            <a:ext cx="5510213" cy="4510088"/>
          </a:xfrm>
          <a:noFill/>
          <a:ln/>
        </p:spPr>
        <p:txBody>
          <a:bodyPr wrap="none" anchor="ctr"/>
          <a:lstStyle/>
          <a:p>
            <a:endParaRPr lang="el-G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3077777"/>
            <a:ext cx="5829300" cy="212371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614300"/>
            <a:ext cx="4800600" cy="25319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F2C02-1713-4995-AD92-15AD25FDF03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9E170-4856-4C93-B5A0-AF61BC799CE1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3729037" y="573356"/>
            <a:ext cx="1157288" cy="12212479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257177" y="573356"/>
            <a:ext cx="3357563" cy="12212479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F59C4-1ECD-4E34-A18F-E87A7F05BAB3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B50E2-73DB-4337-8FD1-02B181018F5A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735" y="6366546"/>
            <a:ext cx="5829300" cy="19677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735" y="4199259"/>
            <a:ext cx="5829300" cy="216728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6808DF-7B72-4ED2-9930-DC1246E78690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57177" y="3339228"/>
            <a:ext cx="2257425" cy="94466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628902" y="3339228"/>
            <a:ext cx="2257425" cy="94466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DAA99-E5CD-4556-B265-F1B0F7151EA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96764"/>
            <a:ext cx="6172200" cy="1651265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2" y="2217741"/>
            <a:ext cx="3030141" cy="9242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2" y="3141991"/>
            <a:ext cx="3030141" cy="5708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3771" y="2217741"/>
            <a:ext cx="3031331" cy="9242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71" y="3141991"/>
            <a:ext cx="3031331" cy="57083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17359-8C45-4E07-8B2C-C21977FF6F5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DF2092-6329-4CF0-BF2B-31D6463A536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9613B-CA66-413B-9CE6-94B42946697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2" y="394469"/>
            <a:ext cx="2256235" cy="16787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9" y="394469"/>
            <a:ext cx="3833813" cy="84558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2" y="2073255"/>
            <a:ext cx="2256235" cy="67770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AB9D77-FF98-40CB-80A8-0092ACC174C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216" y="6935311"/>
            <a:ext cx="4114800" cy="8187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216" y="885261"/>
            <a:ext cx="4114800" cy="59445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216" y="7754064"/>
            <a:ext cx="4114800" cy="11627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B6D3A-3AC2-4349-921E-682B975467B4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342900" y="396764"/>
            <a:ext cx="6172200" cy="1651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311771"/>
            <a:ext cx="6172200" cy="6538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9182870"/>
            <a:ext cx="160020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343150" y="9182870"/>
            <a:ext cx="217170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914900" y="9182870"/>
            <a:ext cx="160020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3E6D8F-4B98-415E-942A-B6626B91792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>
          <a:xfrm>
            <a:off x="428604" y="881828"/>
            <a:ext cx="6172200" cy="650872"/>
          </a:xfrm>
        </p:spPr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36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l-GR" sz="3600" b="1" dirty="0" smtClean="0">
                <a:solidFill>
                  <a:srgbClr val="FF0000"/>
                </a:solidFill>
                <a:latin typeface="+mn-lt"/>
              </a:rPr>
            </a:br>
            <a:r>
              <a:rPr lang="el-GR" sz="3600" b="1" dirty="0" smtClean="0">
                <a:latin typeface="+mn-lt"/>
              </a:rPr>
              <a:t>ΙΛΑΡΑ </a:t>
            </a:r>
            <a:r>
              <a:rPr lang="el-GR" sz="700" b="1" dirty="0" smtClean="0">
                <a:latin typeface="+mn-lt"/>
              </a:rPr>
              <a:t/>
            </a:r>
            <a:br>
              <a:rPr lang="el-GR" sz="700" b="1" dirty="0" smtClean="0">
                <a:latin typeface="+mn-lt"/>
              </a:rPr>
            </a:br>
            <a:r>
              <a:rPr lang="el-GR" sz="2000" b="1" dirty="0" smtClean="0">
                <a:latin typeface="+mn-lt"/>
              </a:rPr>
              <a:t>Τι </a:t>
            </a:r>
            <a:r>
              <a:rPr lang="el-GR" sz="2000" b="1" dirty="0" smtClean="0">
                <a:latin typeface="+mn-lt"/>
              </a:rPr>
              <a:t>πρέπει να γνωρίζουμε</a:t>
            </a:r>
            <a:r>
              <a:rPr lang="el-GR" sz="3600" b="1" dirty="0" smtClean="0">
                <a:latin typeface="+mn-lt"/>
              </a:rPr>
              <a:t> </a:t>
            </a:r>
            <a:r>
              <a:rPr lang="el-GR" sz="36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l-GR" sz="3600" b="1" dirty="0" smtClean="0">
                <a:solidFill>
                  <a:srgbClr val="FF0000"/>
                </a:solidFill>
                <a:latin typeface="+mn-lt"/>
              </a:rPr>
            </a:br>
            <a:endParaRPr lang="el-GR" sz="36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53" name="Rectangle 4"/>
          <p:cNvSpPr>
            <a:spLocks noGrp="1" noChangeArrowheads="1"/>
          </p:cNvSpPr>
          <p:nvPr>
            <p:ph idx="1"/>
          </p:nvPr>
        </p:nvSpPr>
        <p:spPr>
          <a:xfrm>
            <a:off x="214313" y="1667646"/>
            <a:ext cx="6357937" cy="6357982"/>
          </a:xfrm>
        </p:spPr>
        <p:txBody>
          <a:bodyPr>
            <a:normAutofit fontScale="92500" lnSpcReduction="20000"/>
          </a:bodyPr>
          <a:lstStyle/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500" b="1" dirty="0" smtClean="0">
                <a:solidFill>
                  <a:srgbClr val="FF3333"/>
                </a:solidFill>
              </a:rPr>
              <a:t>Επιδημία ιλαράς </a:t>
            </a:r>
            <a:r>
              <a:rPr lang="el-GR" sz="1500" b="1" dirty="0" smtClean="0">
                <a:solidFill>
                  <a:srgbClr val="0000CC"/>
                </a:solidFill>
              </a:rPr>
              <a:t>είναι σε εξέλιξη σε πολλά Ευρωπαϊκά Κράτη και  αναμένεται και στην Ελλάδα</a:t>
            </a:r>
          </a:p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1500" b="1" dirty="0" smtClean="0">
              <a:solidFill>
                <a:srgbClr val="0000CC"/>
              </a:solidFill>
            </a:endParaRPr>
          </a:p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500" b="1" dirty="0" smtClean="0">
                <a:solidFill>
                  <a:srgbClr val="0000CC"/>
                </a:solidFill>
              </a:rPr>
              <a:t>Η ιλαρά</a:t>
            </a:r>
            <a:r>
              <a:rPr lang="el-GR" sz="1500" b="1" dirty="0" smtClean="0">
                <a:solidFill>
                  <a:srgbClr val="FF3333"/>
                </a:solidFill>
              </a:rPr>
              <a:t> ξεκινάει </a:t>
            </a:r>
            <a:r>
              <a:rPr lang="el-GR" sz="1500" b="1" dirty="0" smtClean="0">
                <a:solidFill>
                  <a:srgbClr val="0000CC"/>
                </a:solidFill>
              </a:rPr>
              <a:t>με  συνάχι, βήχα, κόκκινα μάτια , πονόλαιμο και πυρετό</a:t>
            </a:r>
          </a:p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1500" b="1" dirty="0" smtClean="0">
              <a:solidFill>
                <a:srgbClr val="0000CC"/>
              </a:solidFill>
            </a:endParaRPr>
          </a:p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500" b="1" dirty="0" smtClean="0">
                <a:solidFill>
                  <a:srgbClr val="0000CC"/>
                </a:solidFill>
              </a:rPr>
              <a:t>Μετά 3-5 ημέρες ακολουθεί</a:t>
            </a:r>
            <a:r>
              <a:rPr lang="el-GR" sz="1500" dirty="0" smtClean="0">
                <a:solidFill>
                  <a:srgbClr val="0000CC"/>
                </a:solidFill>
              </a:rPr>
              <a:t> </a:t>
            </a:r>
            <a:r>
              <a:rPr lang="el-GR" sz="1500" b="1" dirty="0" smtClean="0">
                <a:solidFill>
                  <a:srgbClr val="FF3333"/>
                </a:solidFill>
              </a:rPr>
              <a:t>εξάνθημα</a:t>
            </a:r>
            <a:r>
              <a:rPr lang="el-GR" sz="1500" b="1" dirty="0" smtClean="0">
                <a:solidFill>
                  <a:srgbClr val="0000CC"/>
                </a:solidFill>
              </a:rPr>
              <a:t> που εξαπλώνεται πάνω στο σώμα  αρχίζοντας πίσω από τα αυτιά και γρήγορα εξαπλώνεται στο πρόσωπο, τον κορμό και τα άκρα (και πέλματα / παλάμες)</a:t>
            </a:r>
          </a:p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1500" b="1" dirty="0" smtClean="0">
              <a:solidFill>
                <a:srgbClr val="0000CC"/>
              </a:solidFill>
            </a:endParaRPr>
          </a:p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500" b="1" dirty="0" smtClean="0">
                <a:solidFill>
                  <a:srgbClr val="0000CC"/>
                </a:solidFill>
              </a:rPr>
              <a:t>Η ιλαρά μεταδίδεται </a:t>
            </a:r>
            <a:r>
              <a:rPr lang="el-GR" sz="1500" b="1" dirty="0" smtClean="0">
                <a:solidFill>
                  <a:srgbClr val="FF3333"/>
                </a:solidFill>
              </a:rPr>
              <a:t>εύκολα κυρίως μέσω του αέρα</a:t>
            </a:r>
            <a:r>
              <a:rPr lang="el-GR" sz="1500" b="1" dirty="0" smtClean="0">
                <a:solidFill>
                  <a:srgbClr val="0000CC"/>
                </a:solidFill>
              </a:rPr>
              <a:t> κα</a:t>
            </a:r>
            <a:r>
              <a:rPr lang="el-GR" sz="1500" b="1" dirty="0" smtClean="0">
                <a:solidFill>
                  <a:srgbClr val="FF3333"/>
                </a:solidFill>
              </a:rPr>
              <a:t>ι με σταγονίδια </a:t>
            </a:r>
            <a:r>
              <a:rPr lang="el-GR" sz="1500" b="1" dirty="0" smtClean="0">
                <a:solidFill>
                  <a:srgbClr val="0000CC"/>
                </a:solidFill>
              </a:rPr>
              <a:t>που αποβάλλουν οι ασθενείς μέσω του βήχα και του </a:t>
            </a:r>
            <a:r>
              <a:rPr lang="el-GR" sz="1500" b="1" dirty="0" err="1" smtClean="0">
                <a:solidFill>
                  <a:srgbClr val="0000CC"/>
                </a:solidFill>
              </a:rPr>
              <a:t>πταρνίσματος</a:t>
            </a:r>
            <a:endParaRPr lang="el-GR" sz="1500" b="1" dirty="0" smtClean="0">
              <a:solidFill>
                <a:srgbClr val="0000CC"/>
              </a:solidFill>
            </a:endParaRPr>
          </a:p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1500" b="1" dirty="0" smtClean="0">
              <a:solidFill>
                <a:srgbClr val="0000CC"/>
              </a:solidFill>
            </a:endParaRPr>
          </a:p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500" b="1" dirty="0" smtClean="0">
                <a:solidFill>
                  <a:srgbClr val="0000CC"/>
                </a:solidFill>
              </a:rPr>
              <a:t>Ο</a:t>
            </a:r>
            <a:r>
              <a:rPr lang="el-GR" sz="1500" b="1" dirty="0" smtClean="0">
                <a:solidFill>
                  <a:srgbClr val="FF3333"/>
                </a:solidFill>
              </a:rPr>
              <a:t>  χρόνος επώασης</a:t>
            </a:r>
            <a:r>
              <a:rPr lang="el-GR" sz="1500" b="1" dirty="0" smtClean="0">
                <a:solidFill>
                  <a:srgbClr val="0000CC"/>
                </a:solidFill>
              </a:rPr>
              <a:t> είναι 10-12 ημέρες ενώ από την έκθεση στον ιό μέχρι την εμφάνιση του εξανθήματος μεσολαβούν κατά μέσο όρο 14 ημέρες (7-18 ημέρες)</a:t>
            </a:r>
          </a:p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1500" b="1" dirty="0" smtClean="0">
              <a:solidFill>
                <a:srgbClr val="0000CC"/>
              </a:solidFill>
            </a:endParaRPr>
          </a:p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500" b="1" dirty="0" smtClean="0">
                <a:solidFill>
                  <a:srgbClr val="0000CC"/>
                </a:solidFill>
              </a:rPr>
              <a:t> Η </a:t>
            </a:r>
            <a:r>
              <a:rPr lang="el-GR" sz="1500" b="1" dirty="0" smtClean="0">
                <a:solidFill>
                  <a:srgbClr val="FF3333"/>
                </a:solidFill>
              </a:rPr>
              <a:t>μετάδοση γίνεται</a:t>
            </a:r>
            <a:r>
              <a:rPr lang="el-GR" sz="1500" b="1" dirty="0" smtClean="0">
                <a:solidFill>
                  <a:srgbClr val="0000CC"/>
                </a:solidFill>
              </a:rPr>
              <a:t> 4 ημέρες πριν την εμφάνιση του </a:t>
            </a:r>
            <a:r>
              <a:rPr lang="el-GR" sz="1500" b="1" dirty="0" smtClean="0">
                <a:solidFill>
                  <a:srgbClr val="0000CC"/>
                </a:solidFill>
              </a:rPr>
              <a:t>εξανθήματος </a:t>
            </a:r>
            <a:r>
              <a:rPr lang="el-GR" sz="1500" b="1" dirty="0" smtClean="0">
                <a:solidFill>
                  <a:srgbClr val="0000CC"/>
                </a:solidFill>
              </a:rPr>
              <a:t>έως 4 ημέρες μετά.</a:t>
            </a:r>
          </a:p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1500" b="1" dirty="0" smtClean="0">
              <a:solidFill>
                <a:srgbClr val="0000CC"/>
              </a:solidFill>
            </a:endParaRPr>
          </a:p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500" b="1" dirty="0" smtClean="0">
                <a:solidFill>
                  <a:srgbClr val="FF3333"/>
                </a:solidFill>
              </a:rPr>
              <a:t>Εμβολιασμός συστήνεται</a:t>
            </a:r>
            <a:r>
              <a:rPr lang="el-GR" sz="1500" b="1" dirty="0" smtClean="0">
                <a:solidFill>
                  <a:srgbClr val="0000CC"/>
                </a:solidFill>
              </a:rPr>
              <a:t> σε όσους δεν έχουν νοσήσει ή δεν έχουν εμβολιαστεί με</a:t>
            </a:r>
            <a:r>
              <a:rPr lang="el-GR" sz="1500" b="1" u="sng" dirty="0" smtClean="0">
                <a:solidFill>
                  <a:srgbClr val="0000CC"/>
                </a:solidFill>
              </a:rPr>
              <a:t> 2 δόσεις εμβολίου (</a:t>
            </a:r>
            <a:r>
              <a:rPr lang="el-GR" sz="1500" b="1" u="sng" dirty="0" err="1" smtClean="0">
                <a:solidFill>
                  <a:srgbClr val="0000CC"/>
                </a:solidFill>
              </a:rPr>
              <a:t>επίνοσα</a:t>
            </a:r>
            <a:r>
              <a:rPr lang="el-GR" sz="1500" b="1" u="sng" dirty="0" smtClean="0">
                <a:solidFill>
                  <a:srgbClr val="0000CC"/>
                </a:solidFill>
              </a:rPr>
              <a:t> άτομα</a:t>
            </a:r>
            <a:r>
              <a:rPr lang="el-GR" sz="1500" b="1" dirty="0" smtClean="0">
                <a:solidFill>
                  <a:srgbClr val="0000CC"/>
                </a:solidFill>
              </a:rPr>
              <a:t>) , εκτός και αν υπάρχει αντένδειξη ( ανοσοκαταστολή,  εγκυμοσύνη, νευρολογική πάθηση, άλλο εμπύρετο εν εξελίξει)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1500" b="1" dirty="0" smtClean="0">
              <a:solidFill>
                <a:srgbClr val="0000CC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500" b="1" u="sng" dirty="0" smtClean="0">
              <a:solidFill>
                <a:srgbClr val="FF3333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500" b="1" u="sng" dirty="0">
              <a:solidFill>
                <a:srgbClr val="FF3333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500" b="1" u="sng" dirty="0" smtClean="0">
              <a:solidFill>
                <a:srgbClr val="FF3333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500" b="1" u="sng" dirty="0" smtClean="0">
              <a:solidFill>
                <a:srgbClr val="FF3333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500" b="1" u="sng" dirty="0" smtClean="0">
                <a:solidFill>
                  <a:srgbClr val="FF3333"/>
                </a:solidFill>
              </a:rPr>
              <a:t>Άμεσος </a:t>
            </a:r>
            <a:r>
              <a:rPr lang="el-GR" sz="1500" b="1" u="sng" dirty="0" smtClean="0">
                <a:solidFill>
                  <a:srgbClr val="FF3333"/>
                </a:solidFill>
              </a:rPr>
              <a:t>Εμβολιασμός συστήνεται ιδιαίτερα στους </a:t>
            </a:r>
            <a:r>
              <a:rPr lang="el-GR" sz="1500" b="1" u="sng" dirty="0" err="1" smtClean="0">
                <a:solidFill>
                  <a:srgbClr val="FF3333"/>
                </a:solidFill>
              </a:rPr>
              <a:t>επίνοσους</a:t>
            </a:r>
            <a:r>
              <a:rPr lang="el-GR" sz="1500" b="1" u="sng" dirty="0" smtClean="0">
                <a:solidFill>
                  <a:srgbClr val="FF3333"/>
                </a:solidFill>
              </a:rPr>
              <a:t> επαγγελματίες υγείας</a:t>
            </a:r>
            <a:r>
              <a:rPr lang="el-GR" sz="1500" b="1" dirty="0" smtClean="0">
                <a:solidFill>
                  <a:srgbClr val="FF3333"/>
                </a:solidFill>
              </a:rPr>
              <a:t> </a:t>
            </a:r>
            <a:r>
              <a:rPr lang="el-GR" sz="1500" b="1" dirty="0" smtClean="0">
                <a:solidFill>
                  <a:srgbClr val="0000CC"/>
                </a:solidFill>
              </a:rPr>
              <a:t>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1500" b="1" dirty="0" smtClean="0">
              <a:solidFill>
                <a:srgbClr val="0000CC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500" dirty="0" smtClean="0">
                <a:solidFill>
                  <a:srgbClr val="0000CC"/>
                </a:solidFill>
              </a:rPr>
              <a:t> </a:t>
            </a:r>
            <a:r>
              <a:rPr lang="el-GR" sz="1500" b="1" dirty="0" smtClean="0">
                <a:solidFill>
                  <a:srgbClr val="0000CC"/>
                </a:solidFill>
              </a:rPr>
              <a:t>Όσοι γεννήθηκαν πριν το 19</a:t>
            </a:r>
            <a:r>
              <a:rPr lang="en-US" sz="1500" b="1" dirty="0" smtClean="0">
                <a:solidFill>
                  <a:srgbClr val="0000CC"/>
                </a:solidFill>
              </a:rPr>
              <a:t>70  </a:t>
            </a:r>
            <a:r>
              <a:rPr lang="el-GR" sz="1500" b="1" dirty="0" smtClean="0">
                <a:solidFill>
                  <a:srgbClr val="0000CC"/>
                </a:solidFill>
              </a:rPr>
              <a:t>θεωρούνται άνοσοι, λόγω φυσικής λοίμωξης κατά  την παιδική ηλικία</a:t>
            </a:r>
            <a:r>
              <a:rPr lang="el-GR" sz="1500" dirty="0" smtClean="0">
                <a:solidFill>
                  <a:srgbClr val="0000CC"/>
                </a:solidFill>
              </a:rPr>
              <a:t>.  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1500" dirty="0" smtClean="0">
              <a:solidFill>
                <a:srgbClr val="0000CC"/>
              </a:solidFill>
            </a:endParaRPr>
          </a:p>
          <a:p>
            <a:pPr marL="341313" indent="-341313" algn="just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500" b="1" dirty="0" smtClean="0">
                <a:solidFill>
                  <a:srgbClr val="FF3333"/>
                </a:solidFill>
              </a:rPr>
              <a:t>Κατά τη νοσηλεία ασθενών με ιλαρά  το προσωπικό </a:t>
            </a:r>
            <a:r>
              <a:rPr lang="el-GR" sz="1500" b="1" dirty="0" smtClean="0">
                <a:solidFill>
                  <a:srgbClr val="0000CC"/>
                </a:solidFill>
              </a:rPr>
              <a:t>λαμβάνει τα βασικά μέτρα πρόληψης  (και επιπροσθέτως μέτρα πρόληψης </a:t>
            </a:r>
            <a:r>
              <a:rPr lang="el-GR" sz="1500" b="1" dirty="0" err="1" smtClean="0">
                <a:solidFill>
                  <a:srgbClr val="0000CC"/>
                </a:solidFill>
              </a:rPr>
              <a:t>αερογενώς</a:t>
            </a:r>
            <a:r>
              <a:rPr lang="el-GR" sz="1500" b="1" dirty="0" smtClean="0">
                <a:solidFill>
                  <a:srgbClr val="0000CC"/>
                </a:solidFill>
              </a:rPr>
              <a:t> μεταδιδόμενων νόσων )  καθώς και μέτρα    ατομικής προστασίας (μάσκα υψηλής αναπνευστικής προστασίας,  γάντια</a:t>
            </a:r>
            <a:r>
              <a:rPr lang="en-US" sz="1500" b="1" dirty="0" smtClean="0">
                <a:solidFill>
                  <a:srgbClr val="0000CC"/>
                </a:solidFill>
              </a:rPr>
              <a:t> </a:t>
            </a:r>
            <a:r>
              <a:rPr lang="el-GR" sz="1500" b="1" dirty="0" err="1" smtClean="0">
                <a:solidFill>
                  <a:srgbClr val="0000CC"/>
                </a:solidFill>
              </a:rPr>
              <a:t>μ.χ</a:t>
            </a:r>
            <a:r>
              <a:rPr lang="el-GR" sz="1500" b="1" dirty="0" smtClean="0">
                <a:solidFill>
                  <a:srgbClr val="0000CC"/>
                </a:solidFill>
              </a:rPr>
              <a:t>., προστατευτική ρόμπα μιας χρήσης, γυαλιά ή προσωπίδα για </a:t>
            </a:r>
            <a:r>
              <a:rPr lang="el-GR" sz="1500" b="1" dirty="0" err="1" smtClean="0">
                <a:solidFill>
                  <a:srgbClr val="0000CC"/>
                </a:solidFill>
              </a:rPr>
              <a:t>οφθαλμικη</a:t>
            </a:r>
            <a:r>
              <a:rPr lang="el-GR" sz="1500" b="1" dirty="0" smtClean="0">
                <a:solidFill>
                  <a:srgbClr val="0000CC"/>
                </a:solidFill>
              </a:rPr>
              <a:t> προστασία  </a:t>
            </a:r>
            <a:r>
              <a:rPr lang="el-GR" sz="1500" b="1" dirty="0" smtClean="0">
                <a:solidFill>
                  <a:srgbClr val="0000CC"/>
                </a:solidFill>
              </a:rPr>
              <a:t>)</a:t>
            </a:r>
            <a:endParaRPr lang="en-US" sz="1500" b="1" dirty="0" smtClean="0">
              <a:solidFill>
                <a:srgbClr val="0000CC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500" b="1" dirty="0">
              <a:solidFill>
                <a:srgbClr val="0000CC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500" b="1" dirty="0" smtClean="0">
              <a:solidFill>
                <a:srgbClr val="0000CC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500" b="1" dirty="0">
              <a:solidFill>
                <a:srgbClr val="0000CC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500" b="1" dirty="0">
              <a:solidFill>
                <a:srgbClr val="0000CC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400"/>
              </a:spcBef>
              <a:buClr>
                <a:srgbClr val="0000CC"/>
              </a:buClr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1500" b="1" dirty="0" smtClean="0">
              <a:solidFill>
                <a:srgbClr val="0000CC"/>
              </a:solidFill>
            </a:endParaRP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357166" y="5596736"/>
            <a:ext cx="6215062" cy="3730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b="1" dirty="0">
                <a:solidFill>
                  <a:srgbClr val="FF0000"/>
                </a:solidFill>
                <a:latin typeface="+mn-lt"/>
              </a:rPr>
              <a:t>Το κυριότερο μέτρο πρόληψης είναι ο ΕΜΒΟΛΙΑΣΜOΣ</a:t>
            </a:r>
          </a:p>
        </p:txBody>
      </p:sp>
      <p:pic>
        <p:nvPicPr>
          <p:cNvPr id="1026" name="Picture 2" descr="C:\Documents and Settings\med01\Επιφάνεια εργασίας\eikona ilara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92" y="8239942"/>
            <a:ext cx="2643206" cy="1381127"/>
          </a:xfrm>
          <a:prstGeom prst="rect">
            <a:avLst/>
          </a:prstGeom>
          <a:noFill/>
        </p:spPr>
      </p:pic>
      <p:pic>
        <p:nvPicPr>
          <p:cNvPr id="1027" name="Εικόνα 40" descr="C:\Documents and Settings\med01\Επιφάνεια εργασίας\ΕΙΚΟΝΑ Ν.Μ. ΑΡΓΟΥΣ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56" y="0"/>
            <a:ext cx="5781675" cy="738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195</Words>
  <Application>Microsoft Office PowerPoint</Application>
  <PresentationFormat>Προσαρμογή</PresentationFormat>
  <Paragraphs>28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 ΙΛΑΡΑ  Τι πρέπει να γνωρίζουμε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admin</cp:lastModifiedBy>
  <cp:revision>14</cp:revision>
  <cp:lastPrinted>1601-01-01T00:00:00Z</cp:lastPrinted>
  <dcterms:created xsi:type="dcterms:W3CDTF">1601-01-01T00:00:00Z</dcterms:created>
  <dcterms:modified xsi:type="dcterms:W3CDTF">2024-03-13T07:53:58Z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